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AAD7E1C1-605B-40F9-A198-41141BF868E4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7651" name="Freeform 3">
              <a:extLst>
                <a:ext uri="{FF2B5EF4-FFF2-40B4-BE49-F238E27FC236}">
                  <a16:creationId xmlns:a16="http://schemas.microsoft.com/office/drawing/2014/main" id="{29ED4D15-ADB6-42E0-BE14-18646C87DE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2" name="Group 4">
              <a:extLst>
                <a:ext uri="{FF2B5EF4-FFF2-40B4-BE49-F238E27FC236}">
                  <a16:creationId xmlns:a16="http://schemas.microsoft.com/office/drawing/2014/main" id="{2A28BDA5-2D67-4B77-BD80-2EBED4B4F4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7653" name="Oval 5">
                <a:extLst>
                  <a:ext uri="{FF2B5EF4-FFF2-40B4-BE49-F238E27FC236}">
                    <a16:creationId xmlns:a16="http://schemas.microsoft.com/office/drawing/2014/main" id="{20D73CDC-B6C2-43C6-B42D-8B0F3B2E84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4" name="Oval 6">
                <a:extLst>
                  <a:ext uri="{FF2B5EF4-FFF2-40B4-BE49-F238E27FC236}">
                    <a16:creationId xmlns:a16="http://schemas.microsoft.com/office/drawing/2014/main" id="{96D586EB-F56A-4C96-BD07-5AF528B9D7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5" name="Oval 7">
                <a:extLst>
                  <a:ext uri="{FF2B5EF4-FFF2-40B4-BE49-F238E27FC236}">
                    <a16:creationId xmlns:a16="http://schemas.microsoft.com/office/drawing/2014/main" id="{BA77D7C3-43E1-4D9F-8A04-293622DB071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6" name="Oval 8">
                <a:extLst>
                  <a:ext uri="{FF2B5EF4-FFF2-40B4-BE49-F238E27FC236}">
                    <a16:creationId xmlns:a16="http://schemas.microsoft.com/office/drawing/2014/main" id="{EB9F9B32-3803-4486-9EB2-D10CBD24FA3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7" name="Oval 9">
                <a:extLst>
                  <a:ext uri="{FF2B5EF4-FFF2-40B4-BE49-F238E27FC236}">
                    <a16:creationId xmlns:a16="http://schemas.microsoft.com/office/drawing/2014/main" id="{4630A7AB-C99A-4573-A2A2-7316344203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8" name="Freeform 10">
                <a:extLst>
                  <a:ext uri="{FF2B5EF4-FFF2-40B4-BE49-F238E27FC236}">
                    <a16:creationId xmlns:a16="http://schemas.microsoft.com/office/drawing/2014/main" id="{D8D3334D-511C-429F-9025-EA51BC74A5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9" name="Freeform 11">
                <a:extLst>
                  <a:ext uri="{FF2B5EF4-FFF2-40B4-BE49-F238E27FC236}">
                    <a16:creationId xmlns:a16="http://schemas.microsoft.com/office/drawing/2014/main" id="{26884CEC-3CFD-43F9-84BA-CD59028B17D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0" name="Freeform 12">
                <a:extLst>
                  <a:ext uri="{FF2B5EF4-FFF2-40B4-BE49-F238E27FC236}">
                    <a16:creationId xmlns:a16="http://schemas.microsoft.com/office/drawing/2014/main" id="{4C7996EC-C1BC-4B60-A075-45B80CE8ABD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Freeform 13">
                <a:extLst>
                  <a:ext uri="{FF2B5EF4-FFF2-40B4-BE49-F238E27FC236}">
                    <a16:creationId xmlns:a16="http://schemas.microsoft.com/office/drawing/2014/main" id="{F4F21544-2FE7-41B1-B01D-13248ABB17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Freeform 14">
                <a:extLst>
                  <a:ext uri="{FF2B5EF4-FFF2-40B4-BE49-F238E27FC236}">
                    <a16:creationId xmlns:a16="http://schemas.microsoft.com/office/drawing/2014/main" id="{A6720C20-0187-457B-AF45-8F0CC85258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Oval 15">
                <a:extLst>
                  <a:ext uri="{FF2B5EF4-FFF2-40B4-BE49-F238E27FC236}">
                    <a16:creationId xmlns:a16="http://schemas.microsoft.com/office/drawing/2014/main" id="{E8B1A043-732F-47F5-AA00-FF2D447654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64" name="Group 16">
              <a:extLst>
                <a:ext uri="{FF2B5EF4-FFF2-40B4-BE49-F238E27FC236}">
                  <a16:creationId xmlns:a16="http://schemas.microsoft.com/office/drawing/2014/main" id="{6653F4C7-4F80-4AD4-95E5-DE02C390632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7665" name="Oval 17">
                <a:extLst>
                  <a:ext uri="{FF2B5EF4-FFF2-40B4-BE49-F238E27FC236}">
                    <a16:creationId xmlns:a16="http://schemas.microsoft.com/office/drawing/2014/main" id="{BB765196-A1DA-43A4-8ED2-0C0C15AF0E2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6" name="Oval 18">
                <a:extLst>
                  <a:ext uri="{FF2B5EF4-FFF2-40B4-BE49-F238E27FC236}">
                    <a16:creationId xmlns:a16="http://schemas.microsoft.com/office/drawing/2014/main" id="{6FEEF19A-FD5E-49DD-AA71-EC40934AC20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7" name="Oval 19">
                <a:extLst>
                  <a:ext uri="{FF2B5EF4-FFF2-40B4-BE49-F238E27FC236}">
                    <a16:creationId xmlns:a16="http://schemas.microsoft.com/office/drawing/2014/main" id="{1472536F-8520-4608-8ABF-8EDAED212F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8" name="Oval 20">
                <a:extLst>
                  <a:ext uri="{FF2B5EF4-FFF2-40B4-BE49-F238E27FC236}">
                    <a16:creationId xmlns:a16="http://schemas.microsoft.com/office/drawing/2014/main" id="{A553A234-C738-4A7C-AEF3-0E62975EF1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Oval 21">
                <a:extLst>
                  <a:ext uri="{FF2B5EF4-FFF2-40B4-BE49-F238E27FC236}">
                    <a16:creationId xmlns:a16="http://schemas.microsoft.com/office/drawing/2014/main" id="{A223C3F9-C520-4FB5-A3FF-BA65B4BD6C6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Oval 22">
                <a:extLst>
                  <a:ext uri="{FF2B5EF4-FFF2-40B4-BE49-F238E27FC236}">
                    <a16:creationId xmlns:a16="http://schemas.microsoft.com/office/drawing/2014/main" id="{8B9C93E6-45B9-493D-9F7E-D32923E90AF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1" name="Oval 23">
                <a:extLst>
                  <a:ext uri="{FF2B5EF4-FFF2-40B4-BE49-F238E27FC236}">
                    <a16:creationId xmlns:a16="http://schemas.microsoft.com/office/drawing/2014/main" id="{9F1CDF47-7FDC-4514-ADA9-9BA7D61F0A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2" name="Oval 24">
                <a:extLst>
                  <a:ext uri="{FF2B5EF4-FFF2-40B4-BE49-F238E27FC236}">
                    <a16:creationId xmlns:a16="http://schemas.microsoft.com/office/drawing/2014/main" id="{30C65608-0D07-4DC0-9410-1678C525BA5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Freeform 25">
                <a:extLst>
                  <a:ext uri="{FF2B5EF4-FFF2-40B4-BE49-F238E27FC236}">
                    <a16:creationId xmlns:a16="http://schemas.microsoft.com/office/drawing/2014/main" id="{AE54697B-04FE-45C5-8B76-712F075C64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Freeform 26">
                <a:extLst>
                  <a:ext uri="{FF2B5EF4-FFF2-40B4-BE49-F238E27FC236}">
                    <a16:creationId xmlns:a16="http://schemas.microsoft.com/office/drawing/2014/main" id="{5DA9FD17-9E4E-4244-BE42-DB61428BC7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Freeform 27">
                <a:extLst>
                  <a:ext uri="{FF2B5EF4-FFF2-40B4-BE49-F238E27FC236}">
                    <a16:creationId xmlns:a16="http://schemas.microsoft.com/office/drawing/2014/main" id="{4B378256-6E22-4C22-9D45-77E0BDB258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6" name="Freeform 28">
                <a:extLst>
                  <a:ext uri="{FF2B5EF4-FFF2-40B4-BE49-F238E27FC236}">
                    <a16:creationId xmlns:a16="http://schemas.microsoft.com/office/drawing/2014/main" id="{17825563-02F4-48A7-BEEC-FF793EFC00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Freeform 29">
                <a:extLst>
                  <a:ext uri="{FF2B5EF4-FFF2-40B4-BE49-F238E27FC236}">
                    <a16:creationId xmlns:a16="http://schemas.microsoft.com/office/drawing/2014/main" id="{7A48FC30-AF21-4030-9F06-0B70664D92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8" name="Freeform 30">
                <a:extLst>
                  <a:ext uri="{FF2B5EF4-FFF2-40B4-BE49-F238E27FC236}">
                    <a16:creationId xmlns:a16="http://schemas.microsoft.com/office/drawing/2014/main" id="{58936B26-1BB0-47EA-A250-C7EF6C2B07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9" name="Freeform 31">
                <a:extLst>
                  <a:ext uri="{FF2B5EF4-FFF2-40B4-BE49-F238E27FC236}">
                    <a16:creationId xmlns:a16="http://schemas.microsoft.com/office/drawing/2014/main" id="{87968E61-A3AE-4252-A971-35D8A57257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0" name="Freeform 32">
                <a:extLst>
                  <a:ext uri="{FF2B5EF4-FFF2-40B4-BE49-F238E27FC236}">
                    <a16:creationId xmlns:a16="http://schemas.microsoft.com/office/drawing/2014/main" id="{18017448-85A2-4BCB-AE1F-0C5AD0F210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Freeform 33">
                <a:extLst>
                  <a:ext uri="{FF2B5EF4-FFF2-40B4-BE49-F238E27FC236}">
                    <a16:creationId xmlns:a16="http://schemas.microsoft.com/office/drawing/2014/main" id="{67BEC2EC-E64D-40D4-B815-8091FB7804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2" name="Freeform 34">
                <a:extLst>
                  <a:ext uri="{FF2B5EF4-FFF2-40B4-BE49-F238E27FC236}">
                    <a16:creationId xmlns:a16="http://schemas.microsoft.com/office/drawing/2014/main" id="{DC4D463B-6BD2-49C8-872A-ACA8DF7D3B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83" name="Group 35">
              <a:extLst>
                <a:ext uri="{FF2B5EF4-FFF2-40B4-BE49-F238E27FC236}">
                  <a16:creationId xmlns:a16="http://schemas.microsoft.com/office/drawing/2014/main" id="{E1800A47-B769-49D1-9EDB-8F22082E9A6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7684" name="Freeform 36">
                <a:extLst>
                  <a:ext uri="{FF2B5EF4-FFF2-40B4-BE49-F238E27FC236}">
                    <a16:creationId xmlns:a16="http://schemas.microsoft.com/office/drawing/2014/main" id="{B5770D5B-0D42-4336-A7B3-1BAC7DF660FB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5" name="Freeform 37">
                <a:extLst>
                  <a:ext uri="{FF2B5EF4-FFF2-40B4-BE49-F238E27FC236}">
                    <a16:creationId xmlns:a16="http://schemas.microsoft.com/office/drawing/2014/main" id="{988AB43B-425D-4593-A0F2-5B4B439E34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Freeform 38">
                <a:extLst>
                  <a:ext uri="{FF2B5EF4-FFF2-40B4-BE49-F238E27FC236}">
                    <a16:creationId xmlns:a16="http://schemas.microsoft.com/office/drawing/2014/main" id="{5CA514A7-C0F3-44A4-B39D-5ACF760ECE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Freeform 39">
                <a:extLst>
                  <a:ext uri="{FF2B5EF4-FFF2-40B4-BE49-F238E27FC236}">
                    <a16:creationId xmlns:a16="http://schemas.microsoft.com/office/drawing/2014/main" id="{BDCA5E18-6F47-4660-8D5D-2FAC3F42E5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Freeform 40">
                <a:extLst>
                  <a:ext uri="{FF2B5EF4-FFF2-40B4-BE49-F238E27FC236}">
                    <a16:creationId xmlns:a16="http://schemas.microsoft.com/office/drawing/2014/main" id="{76D60CDE-D1E6-4205-8A4C-D5B55500AD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Freeform 41">
                <a:extLst>
                  <a:ext uri="{FF2B5EF4-FFF2-40B4-BE49-F238E27FC236}">
                    <a16:creationId xmlns:a16="http://schemas.microsoft.com/office/drawing/2014/main" id="{A23C48FD-A4C0-4F9C-BC4C-484AB438F7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0" name="Freeform 42">
                <a:extLst>
                  <a:ext uri="{FF2B5EF4-FFF2-40B4-BE49-F238E27FC236}">
                    <a16:creationId xmlns:a16="http://schemas.microsoft.com/office/drawing/2014/main" id="{75D94442-73EC-44E4-9D41-143AE60EA4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1" name="Freeform 43">
                <a:extLst>
                  <a:ext uri="{FF2B5EF4-FFF2-40B4-BE49-F238E27FC236}">
                    <a16:creationId xmlns:a16="http://schemas.microsoft.com/office/drawing/2014/main" id="{DAB8D074-58C6-4C15-B266-7F9205D94F2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2" name="Freeform 44">
                <a:extLst>
                  <a:ext uri="{FF2B5EF4-FFF2-40B4-BE49-F238E27FC236}">
                    <a16:creationId xmlns:a16="http://schemas.microsoft.com/office/drawing/2014/main" id="{404E0035-0CA8-412A-BF98-706B144A72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3" name="Freeform 45">
                <a:extLst>
                  <a:ext uri="{FF2B5EF4-FFF2-40B4-BE49-F238E27FC236}">
                    <a16:creationId xmlns:a16="http://schemas.microsoft.com/office/drawing/2014/main" id="{FEFDF3A1-FBF0-4144-A84F-8D15BD5AC3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Freeform 46">
                <a:extLst>
                  <a:ext uri="{FF2B5EF4-FFF2-40B4-BE49-F238E27FC236}">
                    <a16:creationId xmlns:a16="http://schemas.microsoft.com/office/drawing/2014/main" id="{2CF2AAED-B013-4954-9830-09B70217EF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Oval 47">
                <a:extLst>
                  <a:ext uri="{FF2B5EF4-FFF2-40B4-BE49-F238E27FC236}">
                    <a16:creationId xmlns:a16="http://schemas.microsoft.com/office/drawing/2014/main" id="{D985B159-E6F8-4060-8611-3168EBDA8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Oval 48">
                <a:extLst>
                  <a:ext uri="{FF2B5EF4-FFF2-40B4-BE49-F238E27FC236}">
                    <a16:creationId xmlns:a16="http://schemas.microsoft.com/office/drawing/2014/main" id="{66ADB2E3-D61B-4E08-B1EB-1AA0447D98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7" name="Oval 49">
                <a:extLst>
                  <a:ext uri="{FF2B5EF4-FFF2-40B4-BE49-F238E27FC236}">
                    <a16:creationId xmlns:a16="http://schemas.microsoft.com/office/drawing/2014/main" id="{1329CE35-A6B0-47EB-9BF9-14F348FCBB4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8" name="Oval 50">
                <a:extLst>
                  <a:ext uri="{FF2B5EF4-FFF2-40B4-BE49-F238E27FC236}">
                    <a16:creationId xmlns:a16="http://schemas.microsoft.com/office/drawing/2014/main" id="{9331820D-1393-48B1-A92E-5C1B7BD9B4F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9" name="Oval 51">
                <a:extLst>
                  <a:ext uri="{FF2B5EF4-FFF2-40B4-BE49-F238E27FC236}">
                    <a16:creationId xmlns:a16="http://schemas.microsoft.com/office/drawing/2014/main" id="{CEE7100B-2857-4544-84DC-246EB56472C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0" name="Oval 52">
                <a:extLst>
                  <a:ext uri="{FF2B5EF4-FFF2-40B4-BE49-F238E27FC236}">
                    <a16:creationId xmlns:a16="http://schemas.microsoft.com/office/drawing/2014/main" id="{897CD648-9294-40A0-88EC-146E125D07C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1" name="Group 53">
              <a:extLst>
                <a:ext uri="{FF2B5EF4-FFF2-40B4-BE49-F238E27FC236}">
                  <a16:creationId xmlns:a16="http://schemas.microsoft.com/office/drawing/2014/main" id="{8D4C298F-F338-4002-85A0-31FDEB0214D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7702" name="Freeform 54">
                <a:extLst>
                  <a:ext uri="{FF2B5EF4-FFF2-40B4-BE49-F238E27FC236}">
                    <a16:creationId xmlns:a16="http://schemas.microsoft.com/office/drawing/2014/main" id="{B0C845B0-D925-4E72-931B-6364E46C04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3" name="Freeform 55">
                <a:extLst>
                  <a:ext uri="{FF2B5EF4-FFF2-40B4-BE49-F238E27FC236}">
                    <a16:creationId xmlns:a16="http://schemas.microsoft.com/office/drawing/2014/main" id="{7F1C39B3-5387-4D96-9A6D-EF36A3BA05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4" name="Freeform 56">
                <a:extLst>
                  <a:ext uri="{FF2B5EF4-FFF2-40B4-BE49-F238E27FC236}">
                    <a16:creationId xmlns:a16="http://schemas.microsoft.com/office/drawing/2014/main" id="{AE8747AC-315C-4E71-A876-10997650B8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5" name="Freeform 57">
                <a:extLst>
                  <a:ext uri="{FF2B5EF4-FFF2-40B4-BE49-F238E27FC236}">
                    <a16:creationId xmlns:a16="http://schemas.microsoft.com/office/drawing/2014/main" id="{93EF264A-C8B2-4D1D-959D-C84528CFB6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6" name="Freeform 58">
                <a:extLst>
                  <a:ext uri="{FF2B5EF4-FFF2-40B4-BE49-F238E27FC236}">
                    <a16:creationId xmlns:a16="http://schemas.microsoft.com/office/drawing/2014/main" id="{DE1980C1-4376-4F23-83D6-6686E1724E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7" name="Freeform 59">
                <a:extLst>
                  <a:ext uri="{FF2B5EF4-FFF2-40B4-BE49-F238E27FC236}">
                    <a16:creationId xmlns:a16="http://schemas.microsoft.com/office/drawing/2014/main" id="{23B81461-E579-4B44-9475-E3E8CD8760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8" name="Freeform 60">
                <a:extLst>
                  <a:ext uri="{FF2B5EF4-FFF2-40B4-BE49-F238E27FC236}">
                    <a16:creationId xmlns:a16="http://schemas.microsoft.com/office/drawing/2014/main" id="{145FB420-06D1-4CD2-B51E-3147E0DE4105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09" name="Group 61">
                <a:extLst>
                  <a:ext uri="{FF2B5EF4-FFF2-40B4-BE49-F238E27FC236}">
                    <a16:creationId xmlns:a16="http://schemas.microsoft.com/office/drawing/2014/main" id="{EF9527A3-5DD4-442E-87CD-B1F43039A1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7710" name="Oval 62">
                  <a:extLst>
                    <a:ext uri="{FF2B5EF4-FFF2-40B4-BE49-F238E27FC236}">
                      <a16:creationId xmlns:a16="http://schemas.microsoft.com/office/drawing/2014/main" id="{8D7C5FC6-B58E-4C09-A200-A3C22E67B4E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1" name="Oval 63">
                  <a:extLst>
                    <a:ext uri="{FF2B5EF4-FFF2-40B4-BE49-F238E27FC236}">
                      <a16:creationId xmlns:a16="http://schemas.microsoft.com/office/drawing/2014/main" id="{A5EC5C57-4C46-4D5E-BC19-3AE612BD4A0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Oval 64">
                  <a:extLst>
                    <a:ext uri="{FF2B5EF4-FFF2-40B4-BE49-F238E27FC236}">
                      <a16:creationId xmlns:a16="http://schemas.microsoft.com/office/drawing/2014/main" id="{899AFA9C-2D06-43CE-9C73-58B562CCC8A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3" name="Oval 65">
                  <a:extLst>
                    <a:ext uri="{FF2B5EF4-FFF2-40B4-BE49-F238E27FC236}">
                      <a16:creationId xmlns:a16="http://schemas.microsoft.com/office/drawing/2014/main" id="{FB9C71BF-AC82-4E11-87B1-55CE50C3190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714" name="Rectangle 66">
            <a:extLst>
              <a:ext uri="{FF2B5EF4-FFF2-40B4-BE49-F238E27FC236}">
                <a16:creationId xmlns:a16="http://schemas.microsoft.com/office/drawing/2014/main" id="{3ED6C175-6625-4D6F-BD85-DCF0E47538C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en-US" noProof="0"/>
              <a:t>Образец заголовка</a:t>
            </a:r>
          </a:p>
        </p:txBody>
      </p:sp>
      <p:sp>
        <p:nvSpPr>
          <p:cNvPr id="27715" name="Rectangle 67">
            <a:extLst>
              <a:ext uri="{FF2B5EF4-FFF2-40B4-BE49-F238E27FC236}">
                <a16:creationId xmlns:a16="http://schemas.microsoft.com/office/drawing/2014/main" id="{2251DA16-9EDE-42D1-A037-E97670C57B8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en-US" noProof="0"/>
              <a:t>Образец подзаголовка</a:t>
            </a:r>
          </a:p>
        </p:txBody>
      </p:sp>
      <p:sp>
        <p:nvSpPr>
          <p:cNvPr id="27716" name="Rectangle 68">
            <a:extLst>
              <a:ext uri="{FF2B5EF4-FFF2-40B4-BE49-F238E27FC236}">
                <a16:creationId xmlns:a16="http://schemas.microsoft.com/office/drawing/2014/main" id="{B4EF80A2-B3EB-4EA4-B995-75B22B78761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7717" name="Rectangle 69">
            <a:extLst>
              <a:ext uri="{FF2B5EF4-FFF2-40B4-BE49-F238E27FC236}">
                <a16:creationId xmlns:a16="http://schemas.microsoft.com/office/drawing/2014/main" id="{AEC20D3E-4A4D-438F-ACBF-C1A755728E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7718" name="Rectangle 70">
            <a:extLst>
              <a:ext uri="{FF2B5EF4-FFF2-40B4-BE49-F238E27FC236}">
                <a16:creationId xmlns:a16="http://schemas.microsoft.com/office/drawing/2014/main" id="{49A78A7B-3795-4246-AA31-0F0DC9BCBE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C87F02-BE25-42AB-ADD3-875C1B2E3FD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B13E-658A-4C81-ABF5-9C28DD7D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0A27D-83A3-4AD6-9274-38E6E85CF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8D1E0-6C50-4B54-A4E5-6B076404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91957-BF5F-44DD-8C1D-834094D2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D5225-2D08-44DC-BAB9-164D4077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CFF39-A2E1-4FF4-9A74-4B963623899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3663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5E9967-D7C6-4865-A2ED-19BE0D6F2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4F51C-8AE8-4FCC-AB02-5CE36A05C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ED4D8-F28D-406E-8982-F9D4BE72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221DC-518B-4D88-A277-AFB87287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5C646-3F75-4AAB-B219-97F5499C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39E0-9785-413C-A839-9B4B1CA7678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505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C7D1-FADA-427F-A77A-F66E9231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2925-1ECB-4C57-AFA8-D2A8A4065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0815E-2C70-4796-A494-44871A79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81211-B530-4C35-B419-9766A596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EB111-74F1-4433-A52D-69F7A603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5CB4B-732C-4875-8832-96F1493E93D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0916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12A5-AA64-494A-A5D4-2DFDFE51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D724F-EE24-4E84-B918-161E77800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4CEC5-392B-4DF4-AFFA-5DCAC4E5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05AF-CC6E-4BE3-BD1F-3C4F31FF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6A8A1-7FE4-4F0D-9BC9-D344BE08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E7268-698C-4448-814E-ACBB1F9BEF1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3930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9626-BC30-49E4-98B2-C817F87A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2D7A9-7973-47FF-B9D7-E991C8773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AC9A-1B58-46A6-98B1-23379C46E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A4581-913A-4AF6-A55B-067FB852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21CA9-EBB0-48BE-B3F8-38B3FEB4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D76A-B7A8-4B34-92B7-B31631E4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576F5-BE77-4952-959F-E8F782930C4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8180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3F10-3AB7-4E34-9F25-8D363FB3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7515C-5DF4-4064-A20F-FCE67F31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E4AD0-0F0B-4D6B-98AF-112D53D2D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74F0F-34E2-4F08-A9EA-7B629B7A2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6C4C3-53FF-419E-9048-6F8C1FA85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7B277-33EB-44EE-8C54-E8668412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22D36A-DB76-4574-B59B-B7926123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F0DA4-D560-40A9-870B-709CEC04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1A936-6FB3-4082-8C0A-A28C47EB044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1228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7C42-1244-4F50-A3B8-A1A2F139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E8DFB-2057-44E6-9C55-E322DCC9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7DD74-E518-48E5-88BD-0049B1D9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88EC6-8EF0-4DE6-8FC5-98625400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7D7A8-8DF2-446E-A966-DB5EF8B2A4B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7564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D1BE58-EB46-4CE2-ADA8-39FA38C0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B7642-D745-439F-8A72-6044DF5DF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A8A90-A0F3-44E0-9EDF-C0BC30D7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78DB3-A237-4A2F-A491-D87D850C907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9239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105C-DD86-4F2F-B1C4-80140554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80515-9328-4790-AD09-2D2FE8282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A1B1-4499-4706-B2B8-683DE389F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64DE3-E315-48D1-AE37-1A21DD673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70D3C-211A-45E0-836B-234B864A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22E8D-BA94-470E-933B-53C752D3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1F9EB-655F-48E5-AE4E-79D0AAD74AE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880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B24F-EF38-4F24-8C7C-84C9F7D6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D8E62-3748-4C32-A13C-FD87FCD0F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9894B-4204-45EC-8EFD-C335B5BB1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358C8-A7EC-4369-8F23-492DFA29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E47C0-064C-498B-B8E0-2EF913F2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C6377-F1E9-4392-8632-490AD8BE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47219-D0D9-4027-8B2A-A72A0E9B7C7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359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>
            <a:extLst>
              <a:ext uri="{FF2B5EF4-FFF2-40B4-BE49-F238E27FC236}">
                <a16:creationId xmlns:a16="http://schemas.microsoft.com/office/drawing/2014/main" id="{E3AA0A82-EE44-4235-9503-38A5F04DEBE5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27" name="Group 3">
            <a:extLst>
              <a:ext uri="{FF2B5EF4-FFF2-40B4-BE49-F238E27FC236}">
                <a16:creationId xmlns:a16="http://schemas.microsoft.com/office/drawing/2014/main" id="{AE2FCB68-74D0-4603-814F-AD605D12928D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6628" name="Freeform 4">
              <a:extLst>
                <a:ext uri="{FF2B5EF4-FFF2-40B4-BE49-F238E27FC236}">
                  <a16:creationId xmlns:a16="http://schemas.microsoft.com/office/drawing/2014/main" id="{B49D8399-B40E-45BC-BFD6-6600C7DE3A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29" name="Group 5">
              <a:extLst>
                <a:ext uri="{FF2B5EF4-FFF2-40B4-BE49-F238E27FC236}">
                  <a16:creationId xmlns:a16="http://schemas.microsoft.com/office/drawing/2014/main" id="{D848247A-4181-44C2-BFFE-539195DE136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6630" name="Oval 6">
                <a:extLst>
                  <a:ext uri="{FF2B5EF4-FFF2-40B4-BE49-F238E27FC236}">
                    <a16:creationId xmlns:a16="http://schemas.microsoft.com/office/drawing/2014/main" id="{EEE4D44A-C817-43BC-BCB7-284EEE68708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1" name="Oval 7">
                <a:extLst>
                  <a:ext uri="{FF2B5EF4-FFF2-40B4-BE49-F238E27FC236}">
                    <a16:creationId xmlns:a16="http://schemas.microsoft.com/office/drawing/2014/main" id="{BED0C12C-9226-4B8A-9814-E2A203F845F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" name="Oval 8">
                <a:extLst>
                  <a:ext uri="{FF2B5EF4-FFF2-40B4-BE49-F238E27FC236}">
                    <a16:creationId xmlns:a16="http://schemas.microsoft.com/office/drawing/2014/main" id="{5FF15B7D-0833-46E3-A797-64A46BC8662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" name="Oval 9">
                <a:extLst>
                  <a:ext uri="{FF2B5EF4-FFF2-40B4-BE49-F238E27FC236}">
                    <a16:creationId xmlns:a16="http://schemas.microsoft.com/office/drawing/2014/main" id="{44989FFB-45AF-41AF-9636-24BBC5D38B8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4" name="Oval 10">
                <a:extLst>
                  <a:ext uri="{FF2B5EF4-FFF2-40B4-BE49-F238E27FC236}">
                    <a16:creationId xmlns:a16="http://schemas.microsoft.com/office/drawing/2014/main" id="{B196187E-FC50-4F27-BACA-9C057CF54F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5" name="Freeform 11">
                <a:extLst>
                  <a:ext uri="{FF2B5EF4-FFF2-40B4-BE49-F238E27FC236}">
                    <a16:creationId xmlns:a16="http://schemas.microsoft.com/office/drawing/2014/main" id="{03020C55-8590-441A-B759-B8D6AF5243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6" name="Freeform 12">
                <a:extLst>
                  <a:ext uri="{FF2B5EF4-FFF2-40B4-BE49-F238E27FC236}">
                    <a16:creationId xmlns:a16="http://schemas.microsoft.com/office/drawing/2014/main" id="{1CADF6F7-EF69-4BB0-962B-138CD0E145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Freeform 13">
                <a:extLst>
                  <a:ext uri="{FF2B5EF4-FFF2-40B4-BE49-F238E27FC236}">
                    <a16:creationId xmlns:a16="http://schemas.microsoft.com/office/drawing/2014/main" id="{C968599E-7297-4689-9499-3AB022D482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8" name="Freeform 14">
                <a:extLst>
                  <a:ext uri="{FF2B5EF4-FFF2-40B4-BE49-F238E27FC236}">
                    <a16:creationId xmlns:a16="http://schemas.microsoft.com/office/drawing/2014/main" id="{13C93621-65AC-423D-B660-005275572B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9" name="Freeform 15">
                <a:extLst>
                  <a:ext uri="{FF2B5EF4-FFF2-40B4-BE49-F238E27FC236}">
                    <a16:creationId xmlns:a16="http://schemas.microsoft.com/office/drawing/2014/main" id="{2BFCFF7E-5573-48EB-AD55-A29D1ACF03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0" name="Oval 16">
                <a:extLst>
                  <a:ext uri="{FF2B5EF4-FFF2-40B4-BE49-F238E27FC236}">
                    <a16:creationId xmlns:a16="http://schemas.microsoft.com/office/drawing/2014/main" id="{D2732B9F-5AF6-4698-B283-B3148540F72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1" name="Group 17">
              <a:extLst>
                <a:ext uri="{FF2B5EF4-FFF2-40B4-BE49-F238E27FC236}">
                  <a16:creationId xmlns:a16="http://schemas.microsoft.com/office/drawing/2014/main" id="{26AD193A-2A5A-4E06-9316-D066C90206F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642" name="Oval 18">
                <a:extLst>
                  <a:ext uri="{FF2B5EF4-FFF2-40B4-BE49-F238E27FC236}">
                    <a16:creationId xmlns:a16="http://schemas.microsoft.com/office/drawing/2014/main" id="{5EE08986-4FFC-4F1E-A4B6-758E91B471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Oval 19">
                <a:extLst>
                  <a:ext uri="{FF2B5EF4-FFF2-40B4-BE49-F238E27FC236}">
                    <a16:creationId xmlns:a16="http://schemas.microsoft.com/office/drawing/2014/main" id="{437C0981-4310-4449-9EB8-803592C78E1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Oval 20">
                <a:extLst>
                  <a:ext uri="{FF2B5EF4-FFF2-40B4-BE49-F238E27FC236}">
                    <a16:creationId xmlns:a16="http://schemas.microsoft.com/office/drawing/2014/main" id="{F4BC04CC-BE2E-4185-AB33-926DC654E3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Oval 21">
                <a:extLst>
                  <a:ext uri="{FF2B5EF4-FFF2-40B4-BE49-F238E27FC236}">
                    <a16:creationId xmlns:a16="http://schemas.microsoft.com/office/drawing/2014/main" id="{34E81A9D-22B9-48A3-A243-7B305554479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Oval 22">
                <a:extLst>
                  <a:ext uri="{FF2B5EF4-FFF2-40B4-BE49-F238E27FC236}">
                    <a16:creationId xmlns:a16="http://schemas.microsoft.com/office/drawing/2014/main" id="{D3C7FE4E-658C-44C4-9767-8B807C0A018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Oval 23">
                <a:extLst>
                  <a:ext uri="{FF2B5EF4-FFF2-40B4-BE49-F238E27FC236}">
                    <a16:creationId xmlns:a16="http://schemas.microsoft.com/office/drawing/2014/main" id="{3D4BBFA9-E05F-4251-B04F-8D91CB999C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Oval 24">
                <a:extLst>
                  <a:ext uri="{FF2B5EF4-FFF2-40B4-BE49-F238E27FC236}">
                    <a16:creationId xmlns:a16="http://schemas.microsoft.com/office/drawing/2014/main" id="{0566E357-5875-4DE1-9321-3F086402279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Oval 25">
                <a:extLst>
                  <a:ext uri="{FF2B5EF4-FFF2-40B4-BE49-F238E27FC236}">
                    <a16:creationId xmlns:a16="http://schemas.microsoft.com/office/drawing/2014/main" id="{964011AD-B0D8-4510-A982-867BF50942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Freeform 26">
                <a:extLst>
                  <a:ext uri="{FF2B5EF4-FFF2-40B4-BE49-F238E27FC236}">
                    <a16:creationId xmlns:a16="http://schemas.microsoft.com/office/drawing/2014/main" id="{E2AAD39B-A25B-4A05-B7C7-F10A607CC9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Freeform 27">
                <a:extLst>
                  <a:ext uri="{FF2B5EF4-FFF2-40B4-BE49-F238E27FC236}">
                    <a16:creationId xmlns:a16="http://schemas.microsoft.com/office/drawing/2014/main" id="{DEFE3E19-2891-4C84-BA89-9DBC19FFC2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2" name="Freeform 28">
                <a:extLst>
                  <a:ext uri="{FF2B5EF4-FFF2-40B4-BE49-F238E27FC236}">
                    <a16:creationId xmlns:a16="http://schemas.microsoft.com/office/drawing/2014/main" id="{E17B1349-C49A-4072-8C5F-FDA93510AB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Freeform 29">
                <a:extLst>
                  <a:ext uri="{FF2B5EF4-FFF2-40B4-BE49-F238E27FC236}">
                    <a16:creationId xmlns:a16="http://schemas.microsoft.com/office/drawing/2014/main" id="{F5E7E7CE-0219-4BBD-8151-9A1E8D8681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4" name="Freeform 30">
                <a:extLst>
                  <a:ext uri="{FF2B5EF4-FFF2-40B4-BE49-F238E27FC236}">
                    <a16:creationId xmlns:a16="http://schemas.microsoft.com/office/drawing/2014/main" id="{0A722542-9B44-4490-927B-92F9C4584D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Freeform 31">
                <a:extLst>
                  <a:ext uri="{FF2B5EF4-FFF2-40B4-BE49-F238E27FC236}">
                    <a16:creationId xmlns:a16="http://schemas.microsoft.com/office/drawing/2014/main" id="{C9F561EE-7FB4-4694-AB67-FB0AC97CF1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6" name="Freeform 32">
                <a:extLst>
                  <a:ext uri="{FF2B5EF4-FFF2-40B4-BE49-F238E27FC236}">
                    <a16:creationId xmlns:a16="http://schemas.microsoft.com/office/drawing/2014/main" id="{4FFCDDA5-728A-4ED7-A664-9A59EF9B34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Freeform 33">
                <a:extLst>
                  <a:ext uri="{FF2B5EF4-FFF2-40B4-BE49-F238E27FC236}">
                    <a16:creationId xmlns:a16="http://schemas.microsoft.com/office/drawing/2014/main" id="{25B1C89C-87B3-4D41-91D3-4FE9566730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Freeform 34">
                <a:extLst>
                  <a:ext uri="{FF2B5EF4-FFF2-40B4-BE49-F238E27FC236}">
                    <a16:creationId xmlns:a16="http://schemas.microsoft.com/office/drawing/2014/main" id="{A6E2BCD8-094B-48BE-BF8B-7C24AD7E33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Freeform 35">
                <a:extLst>
                  <a:ext uri="{FF2B5EF4-FFF2-40B4-BE49-F238E27FC236}">
                    <a16:creationId xmlns:a16="http://schemas.microsoft.com/office/drawing/2014/main" id="{CF8640EE-C9C8-4B43-8535-F8FF5330FC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0" name="Group 36">
              <a:extLst>
                <a:ext uri="{FF2B5EF4-FFF2-40B4-BE49-F238E27FC236}">
                  <a16:creationId xmlns:a16="http://schemas.microsoft.com/office/drawing/2014/main" id="{4CFA6C3A-1D98-47D0-A75C-7DC212E8E03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6661" name="Freeform 37">
                <a:extLst>
                  <a:ext uri="{FF2B5EF4-FFF2-40B4-BE49-F238E27FC236}">
                    <a16:creationId xmlns:a16="http://schemas.microsoft.com/office/drawing/2014/main" id="{2AE50221-CF61-4F5D-9D1E-D800712BF23E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2" name="Freeform 38">
                <a:extLst>
                  <a:ext uri="{FF2B5EF4-FFF2-40B4-BE49-F238E27FC236}">
                    <a16:creationId xmlns:a16="http://schemas.microsoft.com/office/drawing/2014/main" id="{0BAF4C7D-33E7-47BC-9D19-9635AE6FAB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3" name="Freeform 39">
                <a:extLst>
                  <a:ext uri="{FF2B5EF4-FFF2-40B4-BE49-F238E27FC236}">
                    <a16:creationId xmlns:a16="http://schemas.microsoft.com/office/drawing/2014/main" id="{77698262-C8F8-4C27-881C-7FB62250D5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4" name="Freeform 40">
                <a:extLst>
                  <a:ext uri="{FF2B5EF4-FFF2-40B4-BE49-F238E27FC236}">
                    <a16:creationId xmlns:a16="http://schemas.microsoft.com/office/drawing/2014/main" id="{7890546F-78C0-48E1-99C6-158799EB83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5" name="Freeform 41">
                <a:extLst>
                  <a:ext uri="{FF2B5EF4-FFF2-40B4-BE49-F238E27FC236}">
                    <a16:creationId xmlns:a16="http://schemas.microsoft.com/office/drawing/2014/main" id="{A900CA7E-41B7-4646-BEC5-369EF201EE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6" name="Freeform 42">
                <a:extLst>
                  <a:ext uri="{FF2B5EF4-FFF2-40B4-BE49-F238E27FC236}">
                    <a16:creationId xmlns:a16="http://schemas.microsoft.com/office/drawing/2014/main" id="{9F77993F-C0C6-4FE1-81CB-7A8A45047F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7" name="Freeform 43">
                <a:extLst>
                  <a:ext uri="{FF2B5EF4-FFF2-40B4-BE49-F238E27FC236}">
                    <a16:creationId xmlns:a16="http://schemas.microsoft.com/office/drawing/2014/main" id="{2AB51906-8282-44CD-BB27-91CFC2D7AE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8" name="Freeform 44">
                <a:extLst>
                  <a:ext uri="{FF2B5EF4-FFF2-40B4-BE49-F238E27FC236}">
                    <a16:creationId xmlns:a16="http://schemas.microsoft.com/office/drawing/2014/main" id="{BF85FA1A-49E3-4421-8A4D-690477AEF1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9" name="Freeform 45">
                <a:extLst>
                  <a:ext uri="{FF2B5EF4-FFF2-40B4-BE49-F238E27FC236}">
                    <a16:creationId xmlns:a16="http://schemas.microsoft.com/office/drawing/2014/main" id="{61C62A8C-FA0A-4867-BF5D-6F3F657F99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0" name="Freeform 46">
                <a:extLst>
                  <a:ext uri="{FF2B5EF4-FFF2-40B4-BE49-F238E27FC236}">
                    <a16:creationId xmlns:a16="http://schemas.microsoft.com/office/drawing/2014/main" id="{8633528B-235B-4483-976F-D4E1DD052D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1" name="Freeform 47">
                <a:extLst>
                  <a:ext uri="{FF2B5EF4-FFF2-40B4-BE49-F238E27FC236}">
                    <a16:creationId xmlns:a16="http://schemas.microsoft.com/office/drawing/2014/main" id="{A90C1F43-57AA-4E82-A28D-75E41AB586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2" name="Oval 48">
                <a:extLst>
                  <a:ext uri="{FF2B5EF4-FFF2-40B4-BE49-F238E27FC236}">
                    <a16:creationId xmlns:a16="http://schemas.microsoft.com/office/drawing/2014/main" id="{FADA4A11-4784-4F60-B92A-8D4E270B79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Oval 49">
                <a:extLst>
                  <a:ext uri="{FF2B5EF4-FFF2-40B4-BE49-F238E27FC236}">
                    <a16:creationId xmlns:a16="http://schemas.microsoft.com/office/drawing/2014/main" id="{53038F6A-1464-4839-83F0-19AA787AD87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4" name="Oval 50">
                <a:extLst>
                  <a:ext uri="{FF2B5EF4-FFF2-40B4-BE49-F238E27FC236}">
                    <a16:creationId xmlns:a16="http://schemas.microsoft.com/office/drawing/2014/main" id="{A2884F23-7CFF-40DE-B8DF-372ACDA8E5F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Oval 51">
                <a:extLst>
                  <a:ext uri="{FF2B5EF4-FFF2-40B4-BE49-F238E27FC236}">
                    <a16:creationId xmlns:a16="http://schemas.microsoft.com/office/drawing/2014/main" id="{EED5A4C7-3CC2-4B77-B77C-90A57866A38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6" name="Oval 52">
                <a:extLst>
                  <a:ext uri="{FF2B5EF4-FFF2-40B4-BE49-F238E27FC236}">
                    <a16:creationId xmlns:a16="http://schemas.microsoft.com/office/drawing/2014/main" id="{DD953100-B3E6-48E9-8BC3-9C20782FF7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Oval 53">
                <a:extLst>
                  <a:ext uri="{FF2B5EF4-FFF2-40B4-BE49-F238E27FC236}">
                    <a16:creationId xmlns:a16="http://schemas.microsoft.com/office/drawing/2014/main" id="{9C519DDC-E454-4DEC-A5CA-3530F711123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8" name="Group 54">
              <a:extLst>
                <a:ext uri="{FF2B5EF4-FFF2-40B4-BE49-F238E27FC236}">
                  <a16:creationId xmlns:a16="http://schemas.microsoft.com/office/drawing/2014/main" id="{3786120C-27F7-436D-9A4D-C292CD4094D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6679" name="Freeform 55">
                <a:extLst>
                  <a:ext uri="{FF2B5EF4-FFF2-40B4-BE49-F238E27FC236}">
                    <a16:creationId xmlns:a16="http://schemas.microsoft.com/office/drawing/2014/main" id="{C948B6C8-5680-41A4-896F-619CB86E81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0" name="Freeform 56">
                <a:extLst>
                  <a:ext uri="{FF2B5EF4-FFF2-40B4-BE49-F238E27FC236}">
                    <a16:creationId xmlns:a16="http://schemas.microsoft.com/office/drawing/2014/main" id="{FBED2CBF-8543-4A25-9940-F7E8F18624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Freeform 57">
                <a:extLst>
                  <a:ext uri="{FF2B5EF4-FFF2-40B4-BE49-F238E27FC236}">
                    <a16:creationId xmlns:a16="http://schemas.microsoft.com/office/drawing/2014/main" id="{4B98E1A7-F44D-49FC-8E33-68C35AB8DB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2" name="Freeform 58">
                <a:extLst>
                  <a:ext uri="{FF2B5EF4-FFF2-40B4-BE49-F238E27FC236}">
                    <a16:creationId xmlns:a16="http://schemas.microsoft.com/office/drawing/2014/main" id="{21639EFF-1464-4B06-BB1E-ADFC8D201F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Freeform 59">
                <a:extLst>
                  <a:ext uri="{FF2B5EF4-FFF2-40B4-BE49-F238E27FC236}">
                    <a16:creationId xmlns:a16="http://schemas.microsoft.com/office/drawing/2014/main" id="{1361E4CD-7340-4DC5-AC8F-451B024192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4" name="Freeform 60">
                <a:extLst>
                  <a:ext uri="{FF2B5EF4-FFF2-40B4-BE49-F238E27FC236}">
                    <a16:creationId xmlns:a16="http://schemas.microsoft.com/office/drawing/2014/main" id="{809EE6AF-A09B-47A7-AC10-6E2A56D755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Freeform 61">
                <a:extLst>
                  <a:ext uri="{FF2B5EF4-FFF2-40B4-BE49-F238E27FC236}">
                    <a16:creationId xmlns:a16="http://schemas.microsoft.com/office/drawing/2014/main" id="{43D91D31-E267-4DE2-A24D-664AC06C400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686" name="Group 62">
                <a:extLst>
                  <a:ext uri="{FF2B5EF4-FFF2-40B4-BE49-F238E27FC236}">
                    <a16:creationId xmlns:a16="http://schemas.microsoft.com/office/drawing/2014/main" id="{B304CABF-2849-4CB6-BDA2-D4D20391F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6687" name="Oval 63">
                  <a:extLst>
                    <a:ext uri="{FF2B5EF4-FFF2-40B4-BE49-F238E27FC236}">
                      <a16:creationId xmlns:a16="http://schemas.microsoft.com/office/drawing/2014/main" id="{96C67989-D9CF-4113-A0D0-3A5B98A8E41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8" name="Oval 64">
                  <a:extLst>
                    <a:ext uri="{FF2B5EF4-FFF2-40B4-BE49-F238E27FC236}">
                      <a16:creationId xmlns:a16="http://schemas.microsoft.com/office/drawing/2014/main" id="{433E9640-D8CD-4AB7-9EE5-0F8E5114764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9" name="Oval 65">
                  <a:extLst>
                    <a:ext uri="{FF2B5EF4-FFF2-40B4-BE49-F238E27FC236}">
                      <a16:creationId xmlns:a16="http://schemas.microsoft.com/office/drawing/2014/main" id="{DA28E8D2-D059-4ADE-B024-278BF02D35C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0" name="Oval 66">
                  <a:extLst>
                    <a:ext uri="{FF2B5EF4-FFF2-40B4-BE49-F238E27FC236}">
                      <a16:creationId xmlns:a16="http://schemas.microsoft.com/office/drawing/2014/main" id="{6F4A75B3-40AE-4FAB-8103-E652C335A69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6691" name="Rectangle 67">
            <a:extLst>
              <a:ext uri="{FF2B5EF4-FFF2-40B4-BE49-F238E27FC236}">
                <a16:creationId xmlns:a16="http://schemas.microsoft.com/office/drawing/2014/main" id="{03D1CE92-098D-4E5A-8BEB-380DB07B9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6692" name="Rectangle 68">
            <a:extLst>
              <a:ext uri="{FF2B5EF4-FFF2-40B4-BE49-F238E27FC236}">
                <a16:creationId xmlns:a16="http://schemas.microsoft.com/office/drawing/2014/main" id="{F4845F69-1B5A-4F43-9B56-A63745566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26693" name="Rectangle 69">
            <a:extLst>
              <a:ext uri="{FF2B5EF4-FFF2-40B4-BE49-F238E27FC236}">
                <a16:creationId xmlns:a16="http://schemas.microsoft.com/office/drawing/2014/main" id="{F7052DB9-6820-4DB3-9803-A0296AFD14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en-US"/>
          </a:p>
        </p:txBody>
      </p:sp>
      <p:sp>
        <p:nvSpPr>
          <p:cNvPr id="26694" name="Rectangle 70">
            <a:extLst>
              <a:ext uri="{FF2B5EF4-FFF2-40B4-BE49-F238E27FC236}">
                <a16:creationId xmlns:a16="http://schemas.microsoft.com/office/drawing/2014/main" id="{7091FC5F-4464-49AB-9F31-B301377068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en-US"/>
          </a:p>
        </p:txBody>
      </p:sp>
      <p:sp>
        <p:nvSpPr>
          <p:cNvPr id="26695" name="Rectangle 71">
            <a:extLst>
              <a:ext uri="{FF2B5EF4-FFF2-40B4-BE49-F238E27FC236}">
                <a16:creationId xmlns:a16="http://schemas.microsoft.com/office/drawing/2014/main" id="{9CF4801E-B86C-47E7-A923-441007671C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095DFFE-2888-4D8D-9A9F-1219F5ACC3C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B472B033-525E-412F-A8E9-E2D65BAFE7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altLang="en-US" sz="1600"/>
              <a:t>Муниципальное бюджетное дошкольное образовательное учреждения детский сад № 4 «Салгал» села Эрзин Эрзинского кожууна Республики Тыва</a:t>
            </a:r>
            <a:br>
              <a:rPr lang="ru-RU" altLang="en-US" sz="1600"/>
            </a:br>
            <a:endParaRPr lang="ru-RU" altLang="en-US" sz="1600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F377FAA-118F-4B9C-AA78-C5BEF59DB5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524000"/>
            <a:ext cx="7620000" cy="4876800"/>
          </a:xfrm>
        </p:spPr>
        <p:txBody>
          <a:bodyPr/>
          <a:lstStyle/>
          <a:p>
            <a:endParaRPr lang="ru-RU" altLang="en-US"/>
          </a:p>
          <a:p>
            <a:r>
              <a:rPr lang="ru-RU" altLang="en-US"/>
              <a:t>Дистанционное обучения </a:t>
            </a:r>
          </a:p>
          <a:p>
            <a:r>
              <a:rPr lang="ru-RU" altLang="en-US"/>
              <a:t>Младшая группа «Колокольчики»  </a:t>
            </a:r>
          </a:p>
          <a:p>
            <a:r>
              <a:rPr lang="ru-RU" altLang="en-US"/>
              <a:t>1-ая неделя февраля</a:t>
            </a:r>
          </a:p>
          <a:p>
            <a:endParaRPr lang="ru-RU" altLang="en-US"/>
          </a:p>
          <a:p>
            <a:endParaRPr lang="ru-RU" altLang="en-US"/>
          </a:p>
          <a:p>
            <a:pPr algn="r"/>
            <a:r>
              <a:rPr lang="ru-RU" altLang="en-US" sz="1800"/>
              <a:t>Воспитатели: Ижи Л.Л.,</a:t>
            </a:r>
          </a:p>
          <a:p>
            <a:pPr algn="r"/>
            <a:r>
              <a:rPr lang="ru-RU" altLang="en-US" sz="1800"/>
              <a:t>Биче-оол А.Х.</a:t>
            </a:r>
          </a:p>
          <a:p>
            <a:endParaRPr lang="ru-RU" altLang="en-US" sz="1800"/>
          </a:p>
          <a:p>
            <a:r>
              <a:rPr lang="ru-RU" altLang="en-US" sz="1800"/>
              <a:t>с.Эрзин 2022</a:t>
            </a:r>
          </a:p>
          <a:p>
            <a:pPr algn="r"/>
            <a:endParaRPr lang="ru-RU" altLang="en-US" sz="1800"/>
          </a:p>
          <a:p>
            <a:pPr algn="r"/>
            <a:endParaRPr lang="ru-RU" altLang="en-US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B549F30-B1E8-4CFF-A15A-E964F0E24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/>
              <a:t>Познавательное развитие Занятие 1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A79DB96-7812-4DFB-8886-B1B6CF34A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800"/>
              <a:t>Цель • Продолжать упражнять в счете предметов на ощупь в пределах 5</a:t>
            </a:r>
          </a:p>
          <a:p>
            <a:pPr>
              <a:lnSpc>
                <a:spcPct val="80000"/>
              </a:lnSpc>
            </a:pPr>
            <a:r>
              <a:rPr lang="ru-RU" altLang="en-US" sz="2800"/>
              <a:t>• Закреплять представления о значении слов вчера, сегодня, завтра.</a:t>
            </a:r>
          </a:p>
          <a:p>
            <a:pPr>
              <a:lnSpc>
                <a:spcPct val="80000"/>
              </a:lnSpc>
            </a:pPr>
            <a:r>
              <a:rPr lang="ru-RU" altLang="en-US" sz="2800"/>
              <a:t>• Учить сравнивать три предмета по ширине, раскладывать их в убывающей и</a:t>
            </a:r>
          </a:p>
          <a:p>
            <a:pPr>
              <a:lnSpc>
                <a:spcPct val="80000"/>
              </a:lnSpc>
            </a:pPr>
            <a:r>
              <a:rPr lang="ru-RU" altLang="en-US" sz="2800"/>
              <a:t>возрастающей последовательности, обозначать результаты сравнения словами:широкий,</a:t>
            </a:r>
          </a:p>
          <a:p>
            <a:pPr>
              <a:lnSpc>
                <a:spcPct val="80000"/>
              </a:lnSpc>
            </a:pPr>
            <a:r>
              <a:rPr lang="ru-RU" altLang="en-US" sz="2800"/>
              <a:t>уже, самый узкий, узкий, шире, самый широкий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>
            <a:extLst>
              <a:ext uri="{FF2B5EF4-FFF2-40B4-BE49-F238E27FC236}">
                <a16:creationId xmlns:a16="http://schemas.microsoft.com/office/drawing/2014/main" id="{0F57F5BD-DAC3-43FF-9A3A-930B87D9AE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A6723C7F-4177-43C6-A486-EFCD4B6088F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40967" name="Picture 7">
            <a:extLst>
              <a:ext uri="{FF2B5EF4-FFF2-40B4-BE49-F238E27FC236}">
                <a16:creationId xmlns:a16="http://schemas.microsoft.com/office/drawing/2014/main" id="{919C744C-17D8-4FA0-A2FB-34B17654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267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>
            <a:extLst>
              <a:ext uri="{FF2B5EF4-FFF2-40B4-BE49-F238E27FC236}">
                <a16:creationId xmlns:a16="http://schemas.microsoft.com/office/drawing/2014/main" id="{92A33B3F-1EEF-4F42-AF03-695A8B93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C2D6900-F52F-4A3B-817D-8CD020F04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400" b="1"/>
              <a:t>«Речевое развитие»</a:t>
            </a:r>
            <a:r>
              <a:rPr lang="ru-RU" altLang="en-US" sz="2400"/>
              <a:t> </a:t>
            </a:r>
            <a:br>
              <a:rPr lang="ru-RU" altLang="en-US" sz="2400"/>
            </a:br>
            <a:r>
              <a:rPr lang="ru-RU" altLang="en-US" sz="2400" b="1"/>
              <a:t>Тема: </a:t>
            </a:r>
            <a:r>
              <a:rPr lang="ru-RU" altLang="en-US" sz="2400"/>
              <a:t>Рассматривание иллюстраций к сказке «Теремок», д/игра «Что я сделала?»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79900B8-9847-4E58-A825-E1584B364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1400" b="1"/>
              <a:t>Цель занятия:</a:t>
            </a:r>
            <a:r>
              <a:rPr lang="ru-RU" altLang="en-US" sz="1400"/>
              <a:t> Дать почувствовать (на интуитивном уровне) взаимосвязь между содержанием литературного текста и иллюстраций к нему. Учить правильно называть действия, противоположные по значению.</a:t>
            </a:r>
            <a:endParaRPr lang="ru-RU" altLang="en-US" sz="1400" b="1"/>
          </a:p>
          <a:p>
            <a:pPr>
              <a:lnSpc>
                <a:spcPct val="80000"/>
              </a:lnSpc>
            </a:pPr>
            <a:r>
              <a:rPr lang="ru-RU" altLang="en-US" sz="1400" b="1"/>
              <a:t>Задачи:</a:t>
            </a:r>
            <a:endParaRPr lang="ru-RU" altLang="en-US" sz="1400" b="1" u="sng"/>
          </a:p>
          <a:p>
            <a:pPr>
              <a:lnSpc>
                <a:spcPct val="80000"/>
              </a:lnSpc>
            </a:pPr>
            <a:r>
              <a:rPr lang="ru-RU" altLang="en-US" sz="1400" b="1" u="sng"/>
              <a:t>Обучающие:</a:t>
            </a:r>
            <a:endParaRPr lang="ru-RU" altLang="en-US" sz="1400"/>
          </a:p>
          <a:p>
            <a:pPr>
              <a:lnSpc>
                <a:spcPct val="80000"/>
              </a:lnSpc>
            </a:pPr>
            <a:r>
              <a:rPr lang="ru-RU" altLang="en-US" sz="1400"/>
              <a:t>Связная речь: учить детей составлять предложения с предложенными словами.</a:t>
            </a:r>
          </a:p>
          <a:p>
            <a:pPr>
              <a:lnSpc>
                <a:spcPct val="80000"/>
              </a:lnSpc>
            </a:pPr>
            <a:r>
              <a:rPr lang="ru-RU" altLang="en-US" sz="1400"/>
              <a:t>Звуковая культура речи: отрабатывать отчетливую дикцию.</a:t>
            </a:r>
          </a:p>
          <a:p>
            <a:pPr>
              <a:lnSpc>
                <a:spcPct val="80000"/>
              </a:lnSpc>
            </a:pPr>
            <a:r>
              <a:rPr lang="ru-RU" altLang="en-US" sz="1400"/>
              <a:t>Словарь и грамматика: формировать умение узнавать и называть животных на картинках, учить согласовывать существительные и глаголы.</a:t>
            </a:r>
            <a:endParaRPr lang="ru-RU" altLang="en-US" sz="1400" b="1" u="sng"/>
          </a:p>
          <a:p>
            <a:pPr>
              <a:lnSpc>
                <a:spcPct val="80000"/>
              </a:lnSpc>
            </a:pPr>
            <a:r>
              <a:rPr lang="ru-RU" altLang="en-US" sz="1400" b="1" u="sng"/>
              <a:t>Развивающие:</a:t>
            </a:r>
            <a:r>
              <a:rPr lang="ru-RU" altLang="en-US" sz="1400"/>
              <a:t> способствовать развитию речи как средства общения, формировать словарь, развивать память, мышление, зрительное восприятие и внимание, творческое воображение.</a:t>
            </a:r>
            <a:endParaRPr lang="ru-RU" altLang="en-US" sz="1400" b="1" u="sng"/>
          </a:p>
          <a:p>
            <a:pPr>
              <a:lnSpc>
                <a:spcPct val="80000"/>
              </a:lnSpc>
            </a:pPr>
            <a:r>
              <a:rPr lang="ru-RU" altLang="en-US" sz="1400" b="1" u="sng"/>
              <a:t>Воспитательные</a:t>
            </a:r>
            <a:r>
              <a:rPr lang="ru-RU" altLang="en-US" sz="1400" b="1"/>
              <a:t>: </a:t>
            </a:r>
            <a:r>
              <a:rPr lang="ru-RU" altLang="en-US" sz="1400"/>
              <a:t>способствовать воспитанию интереса к занятию, бережного отношения к животным.</a:t>
            </a:r>
            <a:br>
              <a:rPr lang="ru-RU" altLang="en-US" sz="1400" b="1"/>
            </a:br>
            <a:r>
              <a:rPr lang="ru-RU" altLang="en-US" sz="1400" b="1"/>
              <a:t>Методы и приемы</a:t>
            </a:r>
            <a:r>
              <a:rPr lang="ru-RU" altLang="en-US" sz="1400"/>
              <a:t>: игровой, дидактические игры, упражнения, пальчиковые игры, наглядный, практическая деятельность детей, вопросы к детям.   </a:t>
            </a:r>
            <a:br>
              <a:rPr lang="ru-RU" altLang="en-US" sz="1400" b="1"/>
            </a:br>
            <a:r>
              <a:rPr lang="ru-RU" altLang="en-US" sz="1400" b="1"/>
              <a:t>Материалы и оборудование: </a:t>
            </a:r>
            <a:r>
              <a:rPr lang="ru-RU" altLang="en-US" sz="1400"/>
              <a:t>книги «Теремок», игрушка Мишка, иллюстрации к сказке.</a:t>
            </a:r>
            <a:endParaRPr lang="ru-RU" altLang="en-US" sz="1400" b="1"/>
          </a:p>
          <a:p>
            <a:pPr>
              <a:lnSpc>
                <a:spcPct val="80000"/>
              </a:lnSpc>
            </a:pPr>
            <a:r>
              <a:rPr lang="ru-RU" altLang="en-US" sz="1400" b="1"/>
              <a:t>Словарная работа: </a:t>
            </a:r>
            <a:r>
              <a:rPr lang="ru-RU" altLang="en-US" sz="1400"/>
              <a:t>Теремок, мышка, лягушка, заяц, лиса, волк, медведь, закрыла, открыла, встал, сел, подняла, опустила.</a:t>
            </a:r>
            <a:endParaRPr lang="ru-RU" altLang="en-US" sz="1400" b="1"/>
          </a:p>
          <a:p>
            <a:pPr>
              <a:lnSpc>
                <a:spcPct val="80000"/>
              </a:lnSpc>
            </a:pPr>
            <a:r>
              <a:rPr lang="ru-RU" altLang="en-US" sz="1400" b="1"/>
              <a:t>Предварительная работа: </a:t>
            </a:r>
            <a:r>
              <a:rPr lang="ru-RU" altLang="en-US" sz="1400"/>
              <a:t>размещение в книжном уголке несколько книг «Теремок», рассматривание книг.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6DBBAC08-6E3F-46C5-B88C-CD92FF2B7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543800" cy="54102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4AD43168-DF99-4C4F-9C6F-BF1A18018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757238"/>
            <a:ext cx="747712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4B5E429-6DEC-4F92-B813-478E90688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/>
              <a:t>Занятие по лепке  </a:t>
            </a:r>
            <a:br>
              <a:rPr lang="ru-RU" altLang="en-US" sz="3200"/>
            </a:br>
            <a:r>
              <a:rPr lang="ru-RU" altLang="en-US" sz="3200"/>
              <a:t>Тема:«Колобок»</a:t>
            </a:r>
            <a:br>
              <a:rPr lang="ru-RU" altLang="en-US" sz="3200"/>
            </a:br>
            <a:endParaRPr lang="ru-RU" altLang="en-US" sz="320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5876B30-4BED-4D1D-88B2-4DB0038F4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1600" u="sng"/>
              <a:t>Цели и задачи</a:t>
            </a:r>
            <a:r>
              <a:rPr lang="ru-RU" altLang="en-US" sz="1600"/>
              <a:t>:</a:t>
            </a:r>
          </a:p>
          <a:p>
            <a:pPr>
              <a:lnSpc>
                <a:spcPct val="80000"/>
              </a:lnSpc>
            </a:pPr>
            <a:r>
              <a:rPr lang="ru-RU" altLang="en-US" sz="1600"/>
              <a:t>1. Развивать восприятие детей, обогащать их сенсорный опыт путем выделения формы предметов и цвета.</a:t>
            </a:r>
          </a:p>
          <a:p>
            <a:pPr>
              <a:lnSpc>
                <a:spcPct val="80000"/>
              </a:lnSpc>
            </a:pPr>
            <a:r>
              <a:rPr lang="ru-RU" altLang="en-US" sz="1600"/>
              <a:t>2. Формировать навык раскатывать ком пластилина круговыми движениями ладоней рук, закреплять навык </a:t>
            </a:r>
            <a:r>
              <a:rPr lang="ru-RU" altLang="en-US" sz="1600" b="1"/>
              <a:t>лепки</a:t>
            </a:r>
            <a:r>
              <a:rPr lang="ru-RU" altLang="en-US" sz="1600"/>
              <a:t> предметов круглой формы.</a:t>
            </a:r>
          </a:p>
          <a:p>
            <a:pPr>
              <a:lnSpc>
                <a:spcPct val="80000"/>
              </a:lnSpc>
            </a:pPr>
            <a:r>
              <a:rPr lang="ru-RU" altLang="en-US" sz="1600"/>
              <a:t>3. Способствовать развитию эмоциональной отзывчивости детей к процессу </a:t>
            </a:r>
            <a:r>
              <a:rPr lang="ru-RU" altLang="en-US" sz="1600" b="1"/>
              <a:t>лепки</a:t>
            </a:r>
            <a:r>
              <a:rPr lang="ru-RU" altLang="en-US" sz="1600"/>
              <a:t>, к игровым персонажам.</a:t>
            </a:r>
            <a:endParaRPr lang="ru-RU" altLang="en-US" sz="1600" u="sng"/>
          </a:p>
          <a:p>
            <a:pPr>
              <a:lnSpc>
                <a:spcPct val="80000"/>
              </a:lnSpc>
            </a:pPr>
            <a:r>
              <a:rPr lang="ru-RU" altLang="en-US" sz="1600" u="sng"/>
              <a:t>Предварительная работа</a:t>
            </a:r>
            <a:r>
              <a:rPr lang="ru-RU" altLang="en-US" sz="1600"/>
              <a:t>:</a:t>
            </a:r>
          </a:p>
          <a:p>
            <a:pPr>
              <a:lnSpc>
                <a:spcPct val="80000"/>
              </a:lnSpc>
            </a:pPr>
            <a:r>
              <a:rPr lang="ru-RU" altLang="en-US" sz="1600"/>
              <a:t>-чтение р. н. сказки </a:t>
            </a:r>
            <a:r>
              <a:rPr lang="ru-RU" altLang="en-US" sz="1600" i="1"/>
              <a:t>«</a:t>
            </a:r>
            <a:r>
              <a:rPr lang="ru-RU" altLang="en-US" sz="1600" b="1" i="1"/>
              <a:t>Колобок</a:t>
            </a:r>
            <a:r>
              <a:rPr lang="ru-RU" altLang="en-US" sz="1600" i="1"/>
              <a:t>»</a:t>
            </a:r>
            <a:r>
              <a:rPr lang="ru-RU" altLang="en-US" sz="1600"/>
              <a:t>,</a:t>
            </a:r>
          </a:p>
          <a:p>
            <a:pPr>
              <a:lnSpc>
                <a:spcPct val="80000"/>
              </a:lnSpc>
            </a:pPr>
            <a:r>
              <a:rPr lang="ru-RU" altLang="en-US" sz="1600"/>
              <a:t>- беседа с детьми по иллюстрированным картинкам.</a:t>
            </a:r>
            <a:endParaRPr lang="ru-RU" altLang="en-US" sz="1600" u="sng"/>
          </a:p>
          <a:p>
            <a:pPr>
              <a:lnSpc>
                <a:spcPct val="80000"/>
              </a:lnSpc>
            </a:pPr>
            <a:r>
              <a:rPr lang="ru-RU" altLang="en-US" sz="1600" u="sng"/>
              <a:t>Методы и приемы</a:t>
            </a:r>
            <a:r>
              <a:rPr lang="ru-RU" altLang="en-US" sz="1600"/>
              <a:t>:</a:t>
            </a:r>
          </a:p>
          <a:p>
            <a:pPr>
              <a:lnSpc>
                <a:spcPct val="80000"/>
              </a:lnSpc>
            </a:pPr>
            <a:r>
              <a:rPr lang="ru-RU" altLang="en-US" sz="1600"/>
              <a:t>-игровой прием, игровая ситуация.</a:t>
            </a:r>
          </a:p>
          <a:p>
            <a:pPr>
              <a:lnSpc>
                <a:spcPct val="80000"/>
              </a:lnSpc>
            </a:pPr>
            <a:r>
              <a:rPr lang="ru-RU" altLang="en-US" sz="1600"/>
              <a:t>-словесный метод художественное слово.</a:t>
            </a:r>
          </a:p>
          <a:p>
            <a:pPr>
              <a:lnSpc>
                <a:spcPct val="80000"/>
              </a:lnSpc>
            </a:pPr>
            <a:r>
              <a:rPr lang="ru-RU" altLang="en-US" sz="1600"/>
              <a:t>-наглядный метод.</a:t>
            </a:r>
            <a:endParaRPr lang="ru-RU" altLang="en-US" sz="1600" u="sng"/>
          </a:p>
          <a:p>
            <a:pPr>
              <a:lnSpc>
                <a:spcPct val="80000"/>
              </a:lnSpc>
            </a:pPr>
            <a:r>
              <a:rPr lang="ru-RU" altLang="en-US" sz="1600" u="sng"/>
              <a:t>Материал и оборудование</a:t>
            </a:r>
            <a:r>
              <a:rPr lang="ru-RU" altLang="en-US" sz="1600"/>
              <a:t>:</a:t>
            </a:r>
          </a:p>
          <a:p>
            <a:pPr>
              <a:lnSpc>
                <a:spcPct val="80000"/>
              </a:lnSpc>
            </a:pPr>
            <a:r>
              <a:rPr lang="ru-RU" altLang="en-US" sz="1600"/>
              <a:t>персонажи к сказке, пластилин желтого цвета, синего и красного, дощечки, салфетки, игрушки по сказке.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>
            <a:extLst>
              <a:ext uri="{FF2B5EF4-FFF2-40B4-BE49-F238E27FC236}">
                <a16:creationId xmlns:a16="http://schemas.microsoft.com/office/drawing/2014/main" id="{C540AF4D-9345-461A-814C-A5A247A77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970587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E2F19207-7FA4-4191-B322-18F428E6F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105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4FD9FE5-B105-4324-A527-7D4C933B5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/>
              <a:t>Занятие по развитию речи «Чтение потешки» Наша Маша маленька</a:t>
            </a:r>
            <a:r>
              <a:rPr lang="ru-RU" altLang="en-US" sz="4000"/>
              <a:t>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4A83D60-6910-4781-B838-0C15286EF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en-US" sz="2400"/>
              <a:t>Цель: Разучить с детьми новую потешку; развивать речь 1. Знакомить детей с устным народным творчеством. 2. Закреплять умение рассказывать о зиме. 3. Активизировать словарь прилагательными - маленькая, аленькая, существительными, обозначающими предметы одежды - шубка, валенки, шапка, варежки, шарфик. 4. Развивать речь, память, мышление. чернобровая; бобровая, 5. Воспитывать активность, познавательный интерес. Способствовать возникновению положительных эмоций от фольклорных произведений. Оборудование: Кукла в летней и зимней одежде, сенсорный коврик, домик, елочка, снег, прудик.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906F5E73-CDE9-4F58-82F2-4064F33F0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970587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4AFDAF86-B79B-442D-9577-630800679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848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D35AA4D-F6A9-4EC8-9C1E-4CD973634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 b="1"/>
              <a:t>Занятие по рисованию </a:t>
            </a:r>
            <a:br>
              <a:rPr lang="ru-RU" altLang="en-US" sz="4000" b="1"/>
            </a:br>
            <a:r>
              <a:rPr lang="ru-RU" altLang="en-US" sz="4000" b="1"/>
              <a:t>Тема:</a:t>
            </a:r>
            <a:r>
              <a:rPr lang="ru-RU" altLang="en-US" sz="4000" i="1"/>
              <a:t>«</a:t>
            </a:r>
            <a:r>
              <a:rPr lang="ru-RU" altLang="en-US" sz="4000" b="1" i="1"/>
              <a:t>Листопад</a:t>
            </a:r>
            <a:r>
              <a:rPr lang="ru-RU" altLang="en-US" sz="4000" i="1"/>
              <a:t>»</a:t>
            </a:r>
            <a:r>
              <a:rPr lang="ru-RU" altLang="en-US" sz="4000"/>
              <a:t>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7E465C2-58B7-4451-A78F-CDDAFDB7A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1400" u="sng"/>
              <a:t>Цель</a:t>
            </a:r>
            <a:r>
              <a:rPr lang="ru-RU" altLang="en-US" sz="1400"/>
              <a:t>: Расширить представления детей о природном явлении </a:t>
            </a:r>
            <a:r>
              <a:rPr lang="ru-RU" altLang="en-US" sz="1400" b="1"/>
              <a:t>листопаде</a:t>
            </a:r>
            <a:r>
              <a:rPr lang="ru-RU" altLang="en-US" sz="1400"/>
              <a:t>. Формировать умение </a:t>
            </a:r>
            <a:r>
              <a:rPr lang="ru-RU" altLang="en-US" sz="1400" b="1"/>
              <a:t>рисовать кистью</a:t>
            </a:r>
            <a:r>
              <a:rPr lang="ru-RU" altLang="en-US" sz="1400"/>
              <a:t>, способом </a:t>
            </a:r>
            <a:r>
              <a:rPr lang="ru-RU" altLang="en-US" sz="1400" i="1"/>
              <a:t>«примакивания»</a:t>
            </a:r>
            <a:r>
              <a:rPr lang="ru-RU" altLang="en-US" sz="1400"/>
              <a:t>.</a:t>
            </a:r>
            <a:endParaRPr lang="ru-RU" altLang="en-US" sz="1400" u="sng"/>
          </a:p>
          <a:p>
            <a:pPr>
              <a:lnSpc>
                <a:spcPct val="80000"/>
              </a:lnSpc>
            </a:pPr>
            <a:r>
              <a:rPr lang="ru-RU" altLang="en-US" sz="1400" u="sng"/>
              <a:t>Задачи</a:t>
            </a:r>
            <a:r>
              <a:rPr lang="ru-RU" altLang="en-US" sz="1400"/>
              <a:t>:</a:t>
            </a:r>
          </a:p>
          <a:p>
            <a:pPr>
              <a:lnSpc>
                <a:spcPct val="80000"/>
              </a:lnSpc>
            </a:pPr>
            <a:r>
              <a:rPr lang="ru-RU" altLang="en-US" sz="1400"/>
              <a:t>- расширять и активизировать словарный запас (</a:t>
            </a:r>
            <a:r>
              <a:rPr lang="ru-RU" altLang="en-US" sz="1400" b="1"/>
              <a:t>листопад</a:t>
            </a:r>
            <a:r>
              <a:rPr lang="ru-RU" altLang="en-US" sz="1400"/>
              <a:t>, </a:t>
            </a:r>
            <a:r>
              <a:rPr lang="ru-RU" altLang="en-US" sz="1400" b="1"/>
              <a:t>листья кленовые</a:t>
            </a:r>
            <a:r>
              <a:rPr lang="ru-RU" altLang="en-US" sz="1400"/>
              <a:t>, способ </a:t>
            </a:r>
            <a:r>
              <a:rPr lang="ru-RU" altLang="en-US" sz="1400" i="1"/>
              <a:t>«примакивания»</a:t>
            </a:r>
            <a:r>
              <a:rPr lang="ru-RU" altLang="en-US" sz="1400"/>
              <a:t>)</a:t>
            </a:r>
          </a:p>
          <a:p>
            <a:pPr>
              <a:lnSpc>
                <a:spcPct val="80000"/>
              </a:lnSpc>
            </a:pPr>
            <a:r>
              <a:rPr lang="ru-RU" altLang="en-US" sz="1400"/>
              <a:t>- закрепить названия цветов </a:t>
            </a:r>
            <a:r>
              <a:rPr lang="ru-RU" altLang="en-US" sz="1400" i="1"/>
              <a:t>(желтый, красный, оранжевый, зелёный)</a:t>
            </a:r>
            <a:endParaRPr lang="ru-RU" altLang="en-US" sz="1400"/>
          </a:p>
          <a:p>
            <a:pPr>
              <a:lnSpc>
                <a:spcPct val="80000"/>
              </a:lnSpc>
            </a:pPr>
            <a:r>
              <a:rPr lang="ru-RU" altLang="en-US" sz="1400"/>
              <a:t>- продолжать учить пользоваться кистью, </a:t>
            </a:r>
            <a:r>
              <a:rPr lang="ru-RU" altLang="en-US" sz="1400" b="1"/>
              <a:t>рисовать способом </a:t>
            </a:r>
            <a:r>
              <a:rPr lang="ru-RU" altLang="en-US" sz="1400" i="1"/>
              <a:t>«примакивания»</a:t>
            </a:r>
            <a:endParaRPr lang="ru-RU" altLang="en-US" sz="1400"/>
          </a:p>
          <a:p>
            <a:pPr>
              <a:lnSpc>
                <a:spcPct val="80000"/>
              </a:lnSpc>
            </a:pPr>
            <a:r>
              <a:rPr lang="ru-RU" altLang="en-US" sz="1400"/>
              <a:t>- воспитывать аккуратность в работе с красками;</a:t>
            </a:r>
            <a:endParaRPr lang="ru-RU" altLang="en-US" sz="1400" u="sng"/>
          </a:p>
          <a:p>
            <a:pPr>
              <a:lnSpc>
                <a:spcPct val="80000"/>
              </a:lnSpc>
            </a:pPr>
            <a:r>
              <a:rPr lang="ru-RU" altLang="en-US" sz="1400" u="sng"/>
              <a:t>Средства реализации</a:t>
            </a:r>
            <a:r>
              <a:rPr lang="ru-RU" altLang="en-US" sz="1400"/>
              <a:t>: сухие осенние </a:t>
            </a:r>
            <a:r>
              <a:rPr lang="ru-RU" altLang="en-US" sz="1400" b="1"/>
              <a:t>листья</a:t>
            </a:r>
            <a:r>
              <a:rPr lang="ru-RU" altLang="en-US" sz="1400"/>
              <a:t>, иллюстрации осенних явлений</a:t>
            </a:r>
          </a:p>
          <a:p>
            <a:pPr>
              <a:lnSpc>
                <a:spcPct val="80000"/>
              </a:lnSpc>
            </a:pPr>
            <a:r>
              <a:rPr lang="ru-RU" altLang="en-US" sz="1400"/>
              <a:t>природы (</a:t>
            </a:r>
            <a:r>
              <a:rPr lang="ru-RU" altLang="en-US" sz="1400" b="1"/>
              <a:t>листопад</a:t>
            </a:r>
            <a:r>
              <a:rPr lang="ru-RU" altLang="en-US" sz="1400"/>
              <a:t>, альбомные </a:t>
            </a:r>
            <a:r>
              <a:rPr lang="ru-RU" altLang="en-US" sz="1400" b="1"/>
              <a:t>листы</a:t>
            </a:r>
            <a:r>
              <a:rPr lang="ru-RU" altLang="en-US" sz="1400"/>
              <a:t> с изображением ствола дерева, кисти, гуашь красного, зелёного,</a:t>
            </a:r>
          </a:p>
          <a:p>
            <a:pPr>
              <a:lnSpc>
                <a:spcPct val="80000"/>
              </a:lnSpc>
            </a:pPr>
            <a:r>
              <a:rPr lang="ru-RU" altLang="en-US" sz="1400"/>
              <a:t>жёлтого цветов, салфетки, ёмкости с водой, шляпка с осенними </a:t>
            </a:r>
            <a:r>
              <a:rPr lang="ru-RU" altLang="en-US" sz="1400" b="1"/>
              <a:t>листочками</a:t>
            </a:r>
            <a:r>
              <a:rPr lang="ru-RU" altLang="en-US" sz="1400"/>
              <a:t>, диск с музыкой</a:t>
            </a:r>
          </a:p>
          <a:p>
            <a:pPr>
              <a:lnSpc>
                <a:spcPct val="80000"/>
              </a:lnSpc>
            </a:pPr>
            <a:r>
              <a:rPr lang="ru-RU" altLang="en-US" sz="1400"/>
              <a:t>Чайковского </a:t>
            </a:r>
            <a:r>
              <a:rPr lang="ru-RU" altLang="en-US" sz="1400" i="1"/>
              <a:t>«Времена года»</a:t>
            </a:r>
            <a:r>
              <a:rPr lang="ru-RU" altLang="en-US" sz="1400"/>
              <a:t>.</a:t>
            </a:r>
            <a:endParaRPr lang="ru-RU" altLang="en-US" sz="1400" u="sng"/>
          </a:p>
          <a:p>
            <a:pPr>
              <a:lnSpc>
                <a:spcPct val="80000"/>
              </a:lnSpc>
            </a:pPr>
            <a:r>
              <a:rPr lang="ru-RU" altLang="en-US" sz="1400" u="sng"/>
              <a:t>Способы реализации</a:t>
            </a:r>
            <a:r>
              <a:rPr lang="ru-RU" altLang="en-US" sz="1400"/>
              <a:t>: персонаж - помощница осени, чтение стихотворений об осени и</a:t>
            </a:r>
            <a:endParaRPr lang="ru-RU" altLang="en-US" sz="1400" b="1"/>
          </a:p>
          <a:p>
            <a:pPr>
              <a:lnSpc>
                <a:spcPct val="80000"/>
              </a:lnSpc>
            </a:pPr>
            <a:r>
              <a:rPr lang="ru-RU" altLang="en-US" sz="1400" b="1"/>
              <a:t>листопаде</a:t>
            </a:r>
            <a:r>
              <a:rPr lang="ru-RU" altLang="en-US" sz="1400"/>
              <a:t>, рассматривание иллюстраций на осеннюю тему, беседы на осенние темы,</a:t>
            </a:r>
          </a:p>
          <a:p>
            <a:pPr>
              <a:lnSpc>
                <a:spcPct val="80000"/>
              </a:lnSpc>
            </a:pPr>
            <a:r>
              <a:rPr lang="ru-RU" altLang="en-US" sz="1400"/>
              <a:t>наблюдение на прогулках осенних изменений в природе, наблюдение за </a:t>
            </a:r>
            <a:r>
              <a:rPr lang="ru-RU" altLang="en-US" sz="1400" b="1"/>
              <a:t>листопадом</a:t>
            </a:r>
            <a:r>
              <a:rPr lang="ru-RU" altLang="en-US" sz="1400"/>
              <a:t>, сбор</a:t>
            </a:r>
            <a:endParaRPr lang="ru-RU" altLang="en-US" sz="1400" b="1"/>
          </a:p>
          <a:p>
            <a:pPr>
              <a:lnSpc>
                <a:spcPct val="80000"/>
              </a:lnSpc>
            </a:pPr>
            <a:r>
              <a:rPr lang="ru-RU" altLang="en-US" sz="1400" b="1"/>
              <a:t>листьев</a:t>
            </a:r>
            <a:r>
              <a:rPr lang="ru-RU" altLang="en-US" sz="140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>
            <a:extLst>
              <a:ext uri="{FF2B5EF4-FFF2-40B4-BE49-F238E27FC236}">
                <a16:creationId xmlns:a16="http://schemas.microsoft.com/office/drawing/2014/main" id="{F3BDE5CD-B8B2-48C3-9770-806949582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5741988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FF9270B0-38E9-4705-A244-A1141D5A9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44</TotalTime>
  <Words>513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Круги</vt:lpstr>
      <vt:lpstr>Муниципальное бюджетное дошкольное образовательное учреждения детский сад № 4 «Салгал» села Эрзин Эрзинского кожууна Республики Тыва </vt:lpstr>
      <vt:lpstr>«Речевое развитие»  Тема: Рассматривание иллюстраций к сказке «Теремок», д/игра «Что я сделала?»</vt:lpstr>
      <vt:lpstr>Презентация PowerPoint</vt:lpstr>
      <vt:lpstr>Занятие по лепке   Тема:«Колобок» </vt:lpstr>
      <vt:lpstr>Презентация PowerPoint</vt:lpstr>
      <vt:lpstr>Занятие по развитию речи «Чтение потешки» Наша Маша маленька </vt:lpstr>
      <vt:lpstr>Презентация PowerPoint</vt:lpstr>
      <vt:lpstr>Занятие по рисованию  Тема:«Листопад» </vt:lpstr>
      <vt:lpstr>Презентация PowerPoint</vt:lpstr>
      <vt:lpstr>Познавательное развитие Занятие 1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79232682512</cp:lastModifiedBy>
  <cp:revision>6</cp:revision>
  <cp:lastPrinted>1601-01-01T00:00:00Z</cp:lastPrinted>
  <dcterms:created xsi:type="dcterms:W3CDTF">2022-01-28T05:47:21Z</dcterms:created>
  <dcterms:modified xsi:type="dcterms:W3CDTF">2022-01-28T07:33:08Z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